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28BF8-CBB1-458C-8AB0-9BEE1B7B90C7}" v="1" dt="2021-03-23T15:41:08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2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2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4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1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6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6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2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3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4273-378D-4821-963E-8B06A1CAE0FE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2A71-F9E9-4B4A-9A23-4CA60EBF06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5252">
            <a:off x="7295215" y="1148283"/>
            <a:ext cx="638175" cy="161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066"/>
          <a:stretch/>
        </p:blipFill>
        <p:spPr>
          <a:xfrm>
            <a:off x="5388216" y="1216548"/>
            <a:ext cx="2920898" cy="4396213"/>
          </a:xfrm>
          <a:prstGeom prst="rect">
            <a:avLst/>
          </a:prstGeom>
        </p:spPr>
      </p:pic>
      <p:pic>
        <p:nvPicPr>
          <p:cNvPr id="1027" name="Picture 3" descr="Android 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t="11314" r="11403" b="16573"/>
          <a:stretch>
            <a:fillRect/>
          </a:stretch>
        </p:blipFill>
        <p:spPr bwMode="auto">
          <a:xfrm>
            <a:off x="4905955" y="364639"/>
            <a:ext cx="4238045" cy="649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F497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529" y="2338911"/>
            <a:ext cx="5030883" cy="146181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Agency FB" panose="020B0503020202020204" pitchFamily="34" charset="0"/>
              </a:rPr>
              <a:t>City of Corona</a:t>
            </a:r>
            <a:br>
              <a:rPr lang="en-US" dirty="0">
                <a:latin typeface="Agency FB" panose="020B0503020202020204" pitchFamily="34" charset="0"/>
              </a:rPr>
            </a:br>
            <a:r>
              <a:rPr lang="en-US" sz="4000" dirty="0">
                <a:latin typeface="Agency FB" panose="020B0503020202020204" pitchFamily="34" charset="0"/>
              </a:rPr>
              <a:t>Urban Forestry Report</a:t>
            </a:r>
            <a:br>
              <a:rPr lang="en-US" sz="4000" dirty="0">
                <a:latin typeface="Agency FB" panose="020B0503020202020204" pitchFamily="34" charset="0"/>
              </a:rPr>
            </a:br>
            <a:r>
              <a:rPr lang="en-US" sz="2200" dirty="0">
                <a:latin typeface="Agency FB" panose="020B0503020202020204" pitchFamily="34" charset="0"/>
              </a:rPr>
              <a:t>July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4" y="615462"/>
            <a:ext cx="1389493" cy="13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MAINTENANCE CYCLE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54545-E7CE-46F9-9E2E-517F212E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2" y="1840404"/>
            <a:ext cx="8555603" cy="316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8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MAINTENANCE CYCLE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313C23-444C-4229-AAB6-CB97B2244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2" y="1802540"/>
            <a:ext cx="8555603" cy="32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8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MAINTENANCE CYCLE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C36DEB-131D-4A4C-A758-8FC807A55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0" y="2033688"/>
            <a:ext cx="8170289" cy="29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37" y="1590806"/>
            <a:ext cx="7021244" cy="18918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636899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dirty="0"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9230" y="3961076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Agency FB" panose="020B0503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9747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BENEFITS OF TREES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70129" y="1887379"/>
            <a:ext cx="8555604" cy="296220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39057" y="2429837"/>
            <a:ext cx="34210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Trees Reduce Pollution: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Trees trap and hold pollutants, absorb carbon dioxide and produce oxygen.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Trees Conserve Energy: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Trees cool neighborhoods in summer months and provide a windbreak during cold winter months resulting in less electricity demand for cooling and heating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8043" y="2036147"/>
            <a:ext cx="6858001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Trees provide the following benefits for the members of the community: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8435" y="2429837"/>
            <a:ext cx="32480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Trees are a Capital Asset: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 urban forest if well maintained may be the City's most valuable single asset of the infrastructure.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Trees Increase Property Value: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Studies show that trees add up to 15% to residential property value and well landscaped commercial property is always in high demand.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7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57810" y="3625800"/>
            <a:ext cx="3466768" cy="2703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Tree Site Location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Tree Identification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Diameter Range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Utility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Recommended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Removal Priority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Height Range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Condition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2066"/>
          <a:stretch/>
        </p:blipFill>
        <p:spPr>
          <a:xfrm>
            <a:off x="5388216" y="1216548"/>
            <a:ext cx="2920898" cy="4396213"/>
          </a:xfrm>
          <a:prstGeom prst="rect">
            <a:avLst/>
          </a:prstGeom>
        </p:spPr>
      </p:pic>
      <p:pic>
        <p:nvPicPr>
          <p:cNvPr id="16" name="Picture 3" descr="Android 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t="20775" r="11403" b="16573"/>
          <a:stretch/>
        </p:blipFill>
        <p:spPr bwMode="auto">
          <a:xfrm>
            <a:off x="4905955" y="1224499"/>
            <a:ext cx="4238045" cy="564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F497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INVENTORY OVERVIEW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412" y="972548"/>
            <a:ext cx="470717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Data collection has determined that 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City of Corona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consists of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61,672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street trees, stumps, and vacant sites located in street rights-of-way, medians, and facilities. The information collected for each tree is listed below: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4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657492" y="5356213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TREE INVENTORY SNAPSHOT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10469" y="3000277"/>
            <a:ext cx="5579903" cy="2586449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1984998-C510-4BFE-A40F-E93CC331B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8" y="1605995"/>
            <a:ext cx="8555604" cy="117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EST. VALUE: $ </a:t>
            </a:r>
            <a:r>
              <a:rPr lang="en-US" altLang="en-US" sz="7000" b="1" dirty="0">
                <a:solidFill>
                  <a:srgbClr val="000000"/>
                </a:solidFill>
                <a:latin typeface="Agency FB" panose="020B0503020202020204" pitchFamily="34" charset="0"/>
              </a:rPr>
              <a:t>157</a:t>
            </a:r>
            <a:r>
              <a:rPr kumimoji="0" lang="en-US" altLang="en-US" sz="7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,843,050</a:t>
            </a:r>
            <a:endParaRPr kumimoji="0" lang="en-US" altLang="en-US" sz="7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8" descr="tree-silhouette-TOwMOo-clipart">
            <a:extLst>
              <a:ext uri="{FF2B5EF4-FFF2-40B4-BE49-F238E27FC236}">
                <a16:creationId xmlns:a16="http://schemas.microsoft.com/office/drawing/2014/main" id="{01414742-039E-43A4-94BB-6CE7ADAC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8" y="3173587"/>
            <a:ext cx="1663308" cy="190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Removal Icon">
            <a:extLst>
              <a:ext uri="{FF2B5EF4-FFF2-40B4-BE49-F238E27FC236}">
                <a16:creationId xmlns:a16="http://schemas.microsoft.com/office/drawing/2014/main" id="{C0D85702-7019-430E-9AA3-0EAA5743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51" y="3173587"/>
            <a:ext cx="2125548" cy="212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14" descr="Planting Icon">
            <a:extLst>
              <a:ext uri="{FF2B5EF4-FFF2-40B4-BE49-F238E27FC236}">
                <a16:creationId xmlns:a16="http://schemas.microsoft.com/office/drawing/2014/main" id="{77C0FE0D-9B5E-4649-841A-8B4A10A38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70" y="3173587"/>
            <a:ext cx="1867260" cy="207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19E74305-D6C6-470E-A950-F742DBB0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29" y="5191210"/>
            <a:ext cx="2395745" cy="5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TREES </a:t>
            </a:r>
            <a:r>
              <a:rPr lang="en-US" altLang="en-US" sz="3000" b="1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gency FB" panose="020B0503020202020204" pitchFamily="34" charset="0"/>
              </a:rPr>
              <a:t>58,416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DACA1FB-7C1F-4F9E-927B-67C3AEF27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049" y="5191210"/>
            <a:ext cx="3495061" cy="5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PLANTING SITES </a:t>
            </a:r>
            <a:r>
              <a:rPr kumimoji="0" lang="en-US" altLang="en-US" sz="30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effectLst/>
                <a:latin typeface="Agency FB" panose="020B0503020202020204" pitchFamily="34" charset="0"/>
              </a:rPr>
              <a:t>16,367</a:t>
            </a:r>
            <a:endParaRPr kumimoji="0" lang="en-US" altLang="en-US" sz="18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2BBCD5E8-6E86-4881-8529-B2213676C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952" y="5191442"/>
            <a:ext cx="2395745" cy="5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REMOVAL  </a:t>
            </a:r>
            <a:r>
              <a:rPr lang="en-US" altLang="en-US" sz="3000" b="1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gency FB" panose="020B0503020202020204" pitchFamily="34" charset="0"/>
              </a:rPr>
              <a:t>2,085</a:t>
            </a:r>
          </a:p>
        </p:txBody>
      </p:sp>
    </p:spTree>
    <p:extLst>
      <p:ext uri="{BB962C8B-B14F-4D97-AF65-F5344CB8AC3E}">
        <p14:creationId xmlns:p14="http://schemas.microsoft.com/office/powerpoint/2010/main" val="326153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TREE INVENTORY SNAPSHOT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F93BD-D20B-43A9-8554-9408253DE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2" t="2092" r="2388" b="1"/>
          <a:stretch/>
        </p:blipFill>
        <p:spPr>
          <a:xfrm>
            <a:off x="152750" y="2919412"/>
            <a:ext cx="3296749" cy="3017157"/>
          </a:xfrm>
          <a:prstGeom prst="rect">
            <a:avLst/>
          </a:prstGeom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18F9E12D-5A21-471D-BA31-43D75410A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98" y="1605995"/>
            <a:ext cx="8555604" cy="117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TOP 10 SPECIES</a:t>
            </a:r>
            <a:endParaRPr kumimoji="0" lang="en-US" altLang="en-U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518CA-0675-4190-923C-CA51BCE6F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991" y="2851591"/>
            <a:ext cx="5430866" cy="31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391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TREE INVENTORY SNAPSHOT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E974FB-F447-49BF-A441-84726E2E2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6" t="2907"/>
          <a:stretch/>
        </p:blipFill>
        <p:spPr>
          <a:xfrm>
            <a:off x="1044664" y="2145097"/>
            <a:ext cx="2799968" cy="4547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1631DD-2118-45BB-B2DE-AB40829C5839}"/>
              </a:ext>
            </a:extLst>
          </p:cNvPr>
          <p:cNvSpPr txBox="1"/>
          <p:nvPr/>
        </p:nvSpPr>
        <p:spPr>
          <a:xfrm>
            <a:off x="535561" y="1300238"/>
            <a:ext cx="175146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6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DBH</a:t>
            </a:r>
            <a:endParaRPr lang="en-US" sz="6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4BA781-4E0E-481A-BF0F-4182AC8F6A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7" t="2359" r="1242"/>
          <a:stretch/>
        </p:blipFill>
        <p:spPr>
          <a:xfrm>
            <a:off x="5299368" y="2216964"/>
            <a:ext cx="2799968" cy="4403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169A05-855B-45D0-B43C-7ED227CB4B5E}"/>
              </a:ext>
            </a:extLst>
          </p:cNvPr>
          <p:cNvSpPr txBox="1"/>
          <p:nvPr/>
        </p:nvSpPr>
        <p:spPr>
          <a:xfrm>
            <a:off x="4850620" y="1300239"/>
            <a:ext cx="268689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6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HEIGHT</a:t>
            </a:r>
            <a:endParaRPr lang="en-US" sz="65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970BC5-3AB4-432C-A8D4-710E6F5446A4}"/>
              </a:ext>
            </a:extLst>
          </p:cNvPr>
          <p:cNvCxnSpPr>
            <a:cxnSpLocks/>
          </p:cNvCxnSpPr>
          <p:nvPr/>
        </p:nvCxnSpPr>
        <p:spPr>
          <a:xfrm>
            <a:off x="4572000" y="2349305"/>
            <a:ext cx="0" cy="429401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59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TREE INVENTORY SNAPSHOT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BEDDD-8781-43DE-8955-FEF2FEEE3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3" y="2975213"/>
            <a:ext cx="3959545" cy="281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AE664A-895D-4254-BB6C-B63883C30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838" y="3087004"/>
            <a:ext cx="4275895" cy="25783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529F08-E6B7-4CE2-BF32-AF2FFA994A34}"/>
              </a:ext>
            </a:extLst>
          </p:cNvPr>
          <p:cNvSpPr txBox="1"/>
          <p:nvPr/>
        </p:nvSpPr>
        <p:spPr>
          <a:xfrm>
            <a:off x="535561" y="1614141"/>
            <a:ext cx="3935167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0" b="1" dirty="0">
                <a:solidFill>
                  <a:srgbClr val="000000"/>
                </a:solidFill>
                <a:latin typeface="Agency FB" panose="020B0503020202020204" pitchFamily="34" charset="0"/>
              </a:rPr>
              <a:t>CONDITION</a:t>
            </a:r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360014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BENEFITS OF GRID TRIMMING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70129" y="1887378"/>
            <a:ext cx="8555604" cy="425897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68280" y="2030017"/>
            <a:ext cx="411479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D62C"/>
                </a:solidFill>
                <a:latin typeface="Arial" panose="020B0604020202020204" pitchFamily="34" charset="0"/>
              </a:rPr>
              <a:t>*Trees can present a serious safety concern, especially larger, mature trees. Because many municipalities assume responsibility for a safe public right-of-way, any negligence for the care of trees impacting the safety of the right-of-way may fall on the municipality. However, by implementing a comprehensive tree risk management program, the City can take steps to limit their liability while keeping the public safe.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4243" y="1805465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r>
              <a:rPr lang="en-US" sz="3500" b="1" dirty="0">
                <a:solidFill>
                  <a:srgbClr val="FFFFFF"/>
                </a:solidFill>
                <a:latin typeface="Agency FB" panose="020B0503020202020204" pitchFamily="34" charset="0"/>
              </a:rPr>
              <a:t>Benefits of Grid Trimming </a:t>
            </a:r>
            <a:endParaRPr lang="en-US" sz="3500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Public Relations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Capital Asset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D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Liability*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Record Keeping </a:t>
            </a:r>
          </a:p>
        </p:txBody>
      </p:sp>
    </p:spTree>
    <p:extLst>
      <p:ext uri="{BB962C8B-B14F-4D97-AF65-F5344CB8AC3E}">
        <p14:creationId xmlns:p14="http://schemas.microsoft.com/office/powerpoint/2010/main" val="209574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1" y="5001371"/>
            <a:ext cx="3273950" cy="13278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236814" y="7249971"/>
            <a:ext cx="221635" cy="22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0" y="466637"/>
            <a:ext cx="1848069" cy="497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293" y="214685"/>
            <a:ext cx="8555604" cy="10018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809" y="302150"/>
            <a:ext cx="583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gency FB" panose="020B0503020202020204" pitchFamily="34" charset="0"/>
              </a:rPr>
              <a:t>ABOUT TREE PRUNING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351" y="2050683"/>
            <a:ext cx="3279913" cy="3938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Tree Pruning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</a:pP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The optimal pruning cycle for a Southern California municipality is 3-5 years.  By keeping the pruning cycle low the City is managing pro-actively, hedging against future liabilities associated with a deteriorating urban forest as well enhancing the value of a significant asset.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759" y="1910130"/>
            <a:ext cx="2849217" cy="427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677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383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Office Theme</vt:lpstr>
      <vt:lpstr>City of Corona Urban Forestry Report July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Corona Urban Forestry Report February 8, 2017</dc:title>
  <dc:creator>Arlene Biscan</dc:creator>
  <cp:lastModifiedBy>Moses Cortez</cp:lastModifiedBy>
  <cp:revision>15</cp:revision>
  <cp:lastPrinted>2021-09-22T14:43:46Z</cp:lastPrinted>
  <dcterms:created xsi:type="dcterms:W3CDTF">2017-02-08T19:40:19Z</dcterms:created>
  <dcterms:modified xsi:type="dcterms:W3CDTF">2021-09-22T14:47:49Z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80ca85-0e5a-45c8-b2db-5ebcee9b6d5a_Enabled">
    <vt:lpwstr>True</vt:lpwstr>
  </property>
  <property fmtid="{D5CDD505-2E9C-101B-9397-08002B2CF9AE}" pid="3" name="MSIP_Label_8d80ca85-0e5a-45c8-b2db-5ebcee9b6d5a_SiteId">
    <vt:lpwstr>3073fa0c-b6bb-47ba-b923-45ddce38e04d</vt:lpwstr>
  </property>
  <property fmtid="{D5CDD505-2E9C-101B-9397-08002B2CF9AE}" pid="4" name="MSIP_Label_8d80ca85-0e5a-45c8-b2db-5ebcee9b6d5a_Owner">
    <vt:lpwstr>Moses.Cortez@coronaca.gov</vt:lpwstr>
  </property>
  <property fmtid="{D5CDD505-2E9C-101B-9397-08002B2CF9AE}" pid="5" name="MSIP_Label_8d80ca85-0e5a-45c8-b2db-5ebcee9b6d5a_SetDate">
    <vt:lpwstr>2021-09-22T14:47:49.5019478Z</vt:lpwstr>
  </property>
  <property fmtid="{D5CDD505-2E9C-101B-9397-08002B2CF9AE}" pid="6" name="MSIP_Label_8d80ca85-0e5a-45c8-b2db-5ebcee9b6d5a_Name">
    <vt:lpwstr>General</vt:lpwstr>
  </property>
  <property fmtid="{D5CDD505-2E9C-101B-9397-08002B2CF9AE}" pid="7" name="MSIP_Label_8d80ca85-0e5a-45c8-b2db-5ebcee9b6d5a_Application">
    <vt:lpwstr>Microsoft Azure Information Protection</vt:lpwstr>
  </property>
  <property fmtid="{D5CDD505-2E9C-101B-9397-08002B2CF9AE}" pid="8" name="MSIP_Label_8d80ca85-0e5a-45c8-b2db-5ebcee9b6d5a_ActionId">
    <vt:lpwstr>fb010921-76a9-49b8-b356-554a6210dcf7</vt:lpwstr>
  </property>
  <property fmtid="{D5CDD505-2E9C-101B-9397-08002B2CF9AE}" pid="9" name="MSIP_Label_8d80ca85-0e5a-45c8-b2db-5ebcee9b6d5a_Extended_MSFT_Method">
    <vt:lpwstr>Automatic</vt:lpwstr>
  </property>
  <property fmtid="{D5CDD505-2E9C-101B-9397-08002B2CF9AE}" pid="10" name="Sensitivity">
    <vt:lpwstr>General</vt:lpwstr>
  </property>
</Properties>
</file>